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1훈떡볶이 R" panose="02020603020101020101" pitchFamily="18" charset="-127"/>
      <p:regular r:id="rId15"/>
    </p:embeddedFont>
    <p:embeddedFont>
      <p:font typeface="a피오피네모" panose="02020600000000000000" pitchFamily="18" charset="-127"/>
      <p:regular r:id="rId16"/>
    </p:embeddedFont>
    <p:embeddedFont>
      <p:font typeface="Gill Sans MT" panose="020B0502020104020203" pitchFamily="34" charset="0"/>
      <p:regular r:id="rId17"/>
      <p:bold r:id="rId18"/>
      <p:italic r:id="rId19"/>
      <p:boldItalic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pos="914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  <p15:guide id="6" orient="horz" pos="845" userDrawn="1">
          <p15:clr>
            <a:srgbClr val="A4A3A4"/>
          </p15:clr>
        </p15:guide>
        <p15:guide id="7" orient="horz" pos="1185" userDrawn="1">
          <p15:clr>
            <a:srgbClr val="A4A3A4"/>
          </p15:clr>
        </p15:guide>
        <p15:guide id="8" orient="horz" pos="3702" userDrawn="1">
          <p15:clr>
            <a:srgbClr val="A4A3A4"/>
          </p15:clr>
        </p15:guide>
        <p15:guide id="9" pos="7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44" autoAdjust="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>
        <p:guide orient="horz" pos="2160"/>
        <p:guide pos="3840"/>
        <p:guide pos="597"/>
        <p:guide pos="914"/>
        <p:guide orient="horz" pos="527"/>
        <p:guide orient="horz" pos="845"/>
        <p:guide orient="horz" pos="1185"/>
        <p:guide orient="horz" pos="3702"/>
        <p:guide pos="7106"/>
      </p:guideLst>
    </p:cSldViewPr>
  </p:slideViewPr>
  <p:outlineViewPr>
    <p:cViewPr>
      <p:scale>
        <a:sx n="33" d="100"/>
        <a:sy n="33" d="100"/>
      </p:scale>
      <p:origin x="0" y="-53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Hb4-CCif7U" TargetMode="External"/><Relationship Id="rId7" Type="http://schemas.openxmlformats.org/officeDocument/2006/relationships/hyperlink" Target="https://youtu.be/aVBxZc0weF4" TargetMode="External"/><Relationship Id="rId2" Type="http://schemas.openxmlformats.org/officeDocument/2006/relationships/hyperlink" Target="https://youtu.be/frN3nvhIH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FIo1_1-xg60" TargetMode="External"/><Relationship Id="rId5" Type="http://schemas.openxmlformats.org/officeDocument/2006/relationships/hyperlink" Target="https://youtu.be/0Yq_rztquuU" TargetMode="External"/><Relationship Id="rId4" Type="http://schemas.openxmlformats.org/officeDocument/2006/relationships/hyperlink" Target="https://youtu.be/AMHSi9r33r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4MCiq3cbao" TargetMode="External"/><Relationship Id="rId2" Type="http://schemas.openxmlformats.org/officeDocument/2006/relationships/hyperlink" Target="https://youtu.be/FIiXsBCgta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VLxWIHRD4E" TargetMode="External"/><Relationship Id="rId2" Type="http://schemas.openxmlformats.org/officeDocument/2006/relationships/hyperlink" Target="https://youtu.be/5enDRrWyXaw?t=2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SxgCA1qOW2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VlcKp3bWH8" TargetMode="External"/><Relationship Id="rId7" Type="http://schemas.openxmlformats.org/officeDocument/2006/relationships/hyperlink" Target="https://youtu.be/YBJ_-MyV2rU" TargetMode="External"/><Relationship Id="rId2" Type="http://schemas.openxmlformats.org/officeDocument/2006/relationships/hyperlink" Target="https://youtu.be/BAFSTrSNJM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SLZcWGQQsmg" TargetMode="External"/><Relationship Id="rId5" Type="http://schemas.openxmlformats.org/officeDocument/2006/relationships/hyperlink" Target="https://youtu.be/8Jsf17pRTIg" TargetMode="External"/><Relationship Id="rId4" Type="http://schemas.openxmlformats.org/officeDocument/2006/relationships/hyperlink" Target="https://youtu.be/LIQsyHoLud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0FA088-5FDD-4094-8C91-E8F9CDD0D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150" y="823503"/>
            <a:ext cx="10990555" cy="2605497"/>
          </a:xfrm>
        </p:spPr>
        <p:txBody>
          <a:bodyPr>
            <a:normAutofit/>
          </a:bodyPr>
          <a:lstStyle/>
          <a:p>
            <a:pPr algn="ctr"/>
            <a:r>
              <a:rPr lang="ko-KR" altLang="en-US" sz="8800" dirty="0">
                <a:latin typeface="1훈떡볶이 R" panose="02020603020101020101" pitchFamily="18" charset="-127"/>
                <a:ea typeface="1훈떡볶이 R" panose="02020603020101020101" pitchFamily="18" charset="-127"/>
              </a:rPr>
              <a:t>미래를 여는 영어교실</a:t>
            </a:r>
            <a:br>
              <a:rPr lang="en-US" altLang="ko-KR" sz="8800" dirty="0">
                <a:latin typeface="1훈떡볶이 R" panose="02020603020101020101" pitchFamily="18" charset="-127"/>
                <a:ea typeface="1훈떡볶이 R" panose="02020603020101020101" pitchFamily="18" charset="-127"/>
              </a:rPr>
            </a:br>
            <a:r>
              <a:rPr lang="ko-KR" altLang="en-US" sz="4400" dirty="0">
                <a:latin typeface="1훈떡볶이 R" panose="02020603020101020101" pitchFamily="18" charset="-127"/>
                <a:ea typeface="1훈떡볶이 R" panose="02020603020101020101" pitchFamily="18" charset="-127"/>
              </a:rPr>
              <a:t>교재활용방법</a:t>
            </a:r>
            <a:r>
              <a:rPr lang="ko-KR" altLang="en-US" sz="8800" dirty="0">
                <a:latin typeface="1훈떡볶이 R" panose="02020603020101020101" pitchFamily="18" charset="-127"/>
                <a:ea typeface="1훈떡볶이 R" panose="02020603020101020101" pitchFamily="18" charset="-127"/>
              </a:rPr>
              <a:t> </a:t>
            </a:r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id="{DEE5D88D-D6E5-4A63-9228-3A63EA8B8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306" y="4046306"/>
            <a:ext cx="9927388" cy="139945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4000" dirty="0"/>
              <a:t>Smart Phonics 1 – 5</a:t>
            </a:r>
          </a:p>
          <a:p>
            <a:pPr algn="ctr">
              <a:lnSpc>
                <a:spcPct val="100000"/>
              </a:lnSpc>
            </a:pPr>
            <a:r>
              <a:rPr lang="en-US" altLang="ko-KR" sz="4000" dirty="0"/>
              <a:t>English Time 1 - 6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9904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10766058-2A8F-4E5C-AEEE-C29162B4B09D}"/>
              </a:ext>
            </a:extLst>
          </p:cNvPr>
          <p:cNvSpPr txBox="1">
            <a:spLocks/>
          </p:cNvSpPr>
          <p:nvPr/>
        </p:nvSpPr>
        <p:spPr>
          <a:xfrm>
            <a:off x="1070842" y="836613"/>
            <a:ext cx="9603275" cy="49139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10. Do you like~?</a:t>
            </a:r>
            <a:r>
              <a:rPr lang="ko-KR" altLang="en-US" dirty="0"/>
              <a:t> 구문으로 질문하고 대답하기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en-US" altLang="ko-KR" dirty="0">
                <a:hlinkClick r:id="rId2"/>
              </a:rPr>
              <a:t>https://youtu.be/frN3nvhIHUk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11. where</a:t>
            </a:r>
            <a:r>
              <a:rPr lang="ko-KR" altLang="en-US" dirty="0"/>
              <a:t>와 전치사 표현 익히기 </a:t>
            </a:r>
            <a:r>
              <a:rPr lang="en-US" altLang="ko-KR" dirty="0"/>
              <a:t>(on,</a:t>
            </a:r>
            <a:r>
              <a:rPr lang="ko-KR" altLang="en-US" dirty="0"/>
              <a:t> </a:t>
            </a:r>
            <a:r>
              <a:rPr lang="en-US" altLang="ko-KR" dirty="0"/>
              <a:t>in,</a:t>
            </a:r>
            <a:r>
              <a:rPr lang="ko-KR" altLang="en-US" dirty="0"/>
              <a:t> </a:t>
            </a:r>
            <a:r>
              <a:rPr lang="en-US" altLang="ko-KR" dirty="0"/>
              <a:t>under, by)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  </a:t>
            </a:r>
            <a:r>
              <a:rPr lang="en-US" altLang="ko-KR" dirty="0">
                <a:hlinkClick r:id="rId3"/>
              </a:rPr>
              <a:t>https://youtu.be/DHb4-CCif7U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12. What’s this? </a:t>
            </a:r>
            <a:r>
              <a:rPr lang="ko-KR" altLang="en-US" dirty="0"/>
              <a:t>노래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en-US" altLang="ko-KR" dirty="0">
                <a:hlinkClick r:id="rId4"/>
              </a:rPr>
              <a:t>https://youtu.be/AMHSi9r33rY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13.</a:t>
            </a:r>
            <a:r>
              <a:rPr lang="ko-KR" altLang="en-US" dirty="0"/>
              <a:t> </a:t>
            </a:r>
            <a:r>
              <a:rPr lang="en-US" altLang="ko-KR" dirty="0"/>
              <a:t>What time is it?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ko-KR" altLang="en-US" dirty="0"/>
              <a:t>  </a:t>
            </a:r>
            <a:r>
              <a:rPr lang="en-US" altLang="ko-KR" dirty="0"/>
              <a:t> </a:t>
            </a:r>
            <a:r>
              <a:rPr lang="en-US" altLang="ko-KR" dirty="0">
                <a:hlinkClick r:id="rId5"/>
              </a:rPr>
              <a:t>https://youtu.be/0Yq_rztquuU</a:t>
            </a:r>
            <a:endParaRPr lang="en-US" altLang="ko-KR" dirty="0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ko-KR" dirty="0"/>
              <a:t>14. What are you wearing? I’m wearing…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  </a:t>
            </a:r>
            <a:r>
              <a:rPr lang="en-US" altLang="ko-KR" dirty="0">
                <a:hlinkClick r:id="rId6"/>
              </a:rPr>
              <a:t>https://youtu.be/FIo1_1-xg60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15. </a:t>
            </a:r>
            <a:r>
              <a:rPr lang="ko-KR" altLang="en-US" dirty="0"/>
              <a:t>인칭대명사 노래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en-US" altLang="ko-KR" dirty="0">
                <a:hlinkClick r:id="rId7"/>
              </a:rPr>
              <a:t>https://youtu.be/aVBxZc0weF4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3441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D2AEE2-DC44-4E9E-8638-CBF752EAB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881188"/>
            <a:ext cx="10333037" cy="37982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 각 단원</a:t>
            </a:r>
            <a:r>
              <a:rPr lang="en-US" altLang="ko-KR" dirty="0"/>
              <a:t>: </a:t>
            </a:r>
            <a:br>
              <a:rPr lang="en-US" altLang="ko-KR" dirty="0"/>
            </a:br>
            <a:r>
              <a:rPr lang="en-US" altLang="ko-KR" dirty="0"/>
              <a:t>conversation time + word time + focus time + practice time + reading time + your 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dirty="0"/>
              <a:t> </a:t>
            </a:r>
            <a:r>
              <a:rPr lang="en-US" altLang="ko-KR" dirty="0" err="1"/>
              <a:t>Foucus</a:t>
            </a:r>
            <a:r>
              <a:rPr lang="en-US" altLang="ko-KR" dirty="0"/>
              <a:t> time</a:t>
            </a:r>
            <a:r>
              <a:rPr lang="ko-KR" altLang="en-US" dirty="0"/>
              <a:t>과 </a:t>
            </a:r>
            <a:r>
              <a:rPr lang="en-US" altLang="ko-KR" dirty="0"/>
              <a:t>practice time</a:t>
            </a:r>
            <a:r>
              <a:rPr lang="ko-KR" altLang="en-US" dirty="0"/>
              <a:t>에서 제시되는 문법 수준이 높아진다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: </a:t>
            </a:r>
            <a:r>
              <a:rPr lang="ko-KR" altLang="en-US" dirty="0" err="1"/>
              <a:t>수량형용사</a:t>
            </a:r>
            <a:r>
              <a:rPr lang="en-US" altLang="ko-KR" dirty="0"/>
              <a:t>, </a:t>
            </a:r>
            <a:r>
              <a:rPr lang="ko-KR" altLang="en-US" dirty="0"/>
              <a:t>재귀대명사</a:t>
            </a:r>
            <a:r>
              <a:rPr lang="en-US" altLang="ko-KR" dirty="0"/>
              <a:t>, </a:t>
            </a:r>
            <a:r>
              <a:rPr lang="ko-KR" altLang="en-US" dirty="0"/>
              <a:t>가정법 현재</a:t>
            </a:r>
            <a:r>
              <a:rPr lang="en-US" altLang="ko-KR" dirty="0"/>
              <a:t>, </a:t>
            </a:r>
            <a:r>
              <a:rPr lang="ko-KR" altLang="en-US" dirty="0"/>
              <a:t>빈도부사</a:t>
            </a:r>
            <a:r>
              <a:rPr lang="en-US" altLang="ko-KR" dirty="0"/>
              <a:t>(</a:t>
            </a:r>
            <a:r>
              <a:rPr lang="ko-KR" altLang="en-US" dirty="0"/>
              <a:t>빈도를 </a:t>
            </a:r>
            <a:r>
              <a:rPr lang="ko-KR" altLang="en-US" dirty="0" err="1"/>
              <a:t>나태내는표현</a:t>
            </a:r>
            <a:r>
              <a:rPr lang="en-US" altLang="ko-KR" dirty="0"/>
              <a:t>), </a:t>
            </a:r>
            <a:r>
              <a:rPr lang="ko-KR" altLang="en-US" dirty="0"/>
              <a:t>부사</a:t>
            </a:r>
            <a:r>
              <a:rPr lang="en-US" altLang="ko-KR" dirty="0"/>
              <a:t>, </a:t>
            </a:r>
            <a:r>
              <a:rPr lang="ko-KR" altLang="en-US" dirty="0"/>
              <a:t>과거형</a:t>
            </a:r>
            <a:r>
              <a:rPr lang="en-US" altLang="ko-KR" dirty="0"/>
              <a:t>, </a:t>
            </a:r>
            <a:br>
              <a:rPr lang="en-US" altLang="ko-KR" dirty="0"/>
            </a:br>
            <a:r>
              <a:rPr lang="en-US" altLang="ko-KR" dirty="0"/>
              <a:t>     </a:t>
            </a:r>
            <a:r>
              <a:rPr lang="ko-KR" altLang="en-US" dirty="0"/>
              <a:t>비교급</a:t>
            </a:r>
            <a:r>
              <a:rPr lang="en-US" altLang="ko-KR" dirty="0"/>
              <a:t>, </a:t>
            </a:r>
            <a:r>
              <a:rPr lang="ko-KR" altLang="en-US" dirty="0"/>
              <a:t>최상급</a:t>
            </a:r>
            <a:r>
              <a:rPr lang="en-US" altLang="ko-KR" dirty="0"/>
              <a:t>, </a:t>
            </a:r>
            <a:r>
              <a:rPr lang="ko-KR" altLang="en-US" dirty="0" err="1"/>
              <a:t>원급표현</a:t>
            </a:r>
            <a:r>
              <a:rPr lang="en-US" altLang="ko-KR" dirty="0"/>
              <a:t>, </a:t>
            </a:r>
            <a:r>
              <a:rPr lang="ko-KR" altLang="en-US" dirty="0"/>
              <a:t>감정형용사</a:t>
            </a:r>
            <a:r>
              <a:rPr lang="en-US" altLang="ko-KR" dirty="0"/>
              <a:t>, </a:t>
            </a:r>
            <a:r>
              <a:rPr lang="ko-KR" altLang="en-US" dirty="0"/>
              <a:t>현재완료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 모든 교재 내용을 다 다루기가 힘들다</a:t>
            </a:r>
            <a:r>
              <a:rPr lang="en-US" altLang="ko-KR" dirty="0"/>
              <a:t>:  conversation time + word time</a:t>
            </a:r>
            <a:r>
              <a:rPr lang="ko-KR" altLang="en-US" dirty="0"/>
              <a:t>에 초점을 맞추고</a:t>
            </a:r>
            <a:r>
              <a:rPr lang="en-US" altLang="ko-KR" dirty="0"/>
              <a:t>,   focus time</a:t>
            </a:r>
            <a:r>
              <a:rPr lang="ko-KR" altLang="en-US" dirty="0"/>
              <a:t>에 나오는 문법은 간략하게 제시하는 것도 좋겠다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dirty="0"/>
              <a:t> 1-4</a:t>
            </a:r>
            <a:r>
              <a:rPr lang="ko-KR" altLang="en-US" dirty="0"/>
              <a:t>단계까지 공부하고 좀 더 쉬운 </a:t>
            </a:r>
            <a:r>
              <a:rPr lang="ko-KR" altLang="en-US" dirty="0" err="1"/>
              <a:t>코스북으로</a:t>
            </a:r>
            <a:r>
              <a:rPr lang="ko-KR" altLang="en-US" dirty="0"/>
              <a:t> </a:t>
            </a:r>
            <a:r>
              <a:rPr lang="en-US" altLang="ko-KR" dirty="0"/>
              <a:t>5-6</a:t>
            </a:r>
            <a:r>
              <a:rPr lang="ko-KR" altLang="en-US" dirty="0"/>
              <a:t>단계를 해도 좋겠다는 생각이 든다</a:t>
            </a:r>
            <a:r>
              <a:rPr lang="en-US" altLang="ko-KR" dirty="0"/>
              <a:t>.</a:t>
            </a: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3E8D3ADC-1B60-4988-AB58-5DED053F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48893"/>
            <a:ext cx="9603275" cy="762666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English Time 5-6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522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D8807F-5137-4BD8-9276-564FBB7D3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341438"/>
            <a:ext cx="10548827" cy="455194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 현재는 </a:t>
            </a:r>
            <a:r>
              <a:rPr lang="en-US" altLang="ko-KR" dirty="0"/>
              <a:t>Phonics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단계 </a:t>
            </a:r>
            <a:r>
              <a:rPr lang="en-US" altLang="ko-KR" dirty="0"/>
              <a:t>+ English</a:t>
            </a:r>
            <a:r>
              <a:rPr lang="ko-KR" altLang="en-US" dirty="0"/>
              <a:t> </a:t>
            </a:r>
            <a:r>
              <a:rPr lang="en-US" altLang="ko-KR" dirty="0"/>
              <a:t>Time 1 </a:t>
            </a:r>
            <a:r>
              <a:rPr lang="ko-KR" altLang="en-US" dirty="0"/>
              <a:t>단계가 함께 지급되고 있다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 학생들이 </a:t>
            </a:r>
            <a:r>
              <a:rPr lang="en-US" altLang="ko-KR" dirty="0"/>
              <a:t>4</a:t>
            </a:r>
            <a:r>
              <a:rPr lang="ko-KR" altLang="en-US" dirty="0"/>
              <a:t>학년 이상이라면 함께 진행하는 것도 좋다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r>
              <a:rPr lang="en-US" altLang="ko-KR" dirty="0"/>
              <a:t>   (</a:t>
            </a:r>
            <a:r>
              <a:rPr lang="ko-KR" altLang="en-US" dirty="0"/>
              <a:t>저학년에게는 이 구성이 어려울 수 있다</a:t>
            </a:r>
            <a:r>
              <a:rPr lang="en-US" altLang="ko-KR" dirty="0"/>
              <a:t>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dirty="0"/>
              <a:t> 1</a:t>
            </a:r>
            <a:r>
              <a:rPr lang="ko-KR" altLang="en-US" dirty="0"/>
              <a:t>회 </a:t>
            </a:r>
            <a:r>
              <a:rPr lang="en-US" altLang="ko-KR" dirty="0"/>
              <a:t>2</a:t>
            </a:r>
            <a:r>
              <a:rPr lang="ko-KR" altLang="en-US" dirty="0"/>
              <a:t>시간을 기준으로 한다면 </a:t>
            </a:r>
            <a:r>
              <a:rPr lang="ko-KR" altLang="en-US" dirty="0" err="1"/>
              <a:t>파닉스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시간 </a:t>
            </a:r>
            <a:r>
              <a:rPr lang="en-US" altLang="ko-KR" dirty="0"/>
              <a:t>+ </a:t>
            </a:r>
            <a:r>
              <a:rPr lang="ko-KR" altLang="en-US" dirty="0"/>
              <a:t>잉글리시 타임 </a:t>
            </a:r>
            <a:r>
              <a:rPr lang="en-US" altLang="ko-KR" dirty="0"/>
              <a:t>1</a:t>
            </a:r>
            <a:r>
              <a:rPr lang="ko-KR" altLang="en-US" dirty="0"/>
              <a:t>시간으로 진행하고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숙제를 꼭 내주어서 다음 시간까지 아이들이 영어에 노출되며 공부할 수 있도록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ko-KR" altLang="en-US" dirty="0"/>
              <a:t>유도하는 것이 매우 중요하다</a:t>
            </a:r>
            <a:r>
              <a:rPr lang="en-US" altLang="ko-KR" dirty="0"/>
              <a:t>. (</a:t>
            </a:r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 err="1"/>
              <a:t>파닉스</a:t>
            </a:r>
            <a:r>
              <a:rPr lang="ko-KR" altLang="en-US" dirty="0"/>
              <a:t> 워크북 풀기</a:t>
            </a:r>
            <a:r>
              <a:rPr lang="en-US" altLang="ko-KR" dirty="0"/>
              <a:t>,  </a:t>
            </a:r>
            <a:r>
              <a:rPr lang="ko-KR" altLang="en-US" dirty="0" err="1"/>
              <a:t>파닉스</a:t>
            </a:r>
            <a:r>
              <a:rPr lang="ko-KR" altLang="en-US" dirty="0"/>
              <a:t> 어플로 공부하기</a:t>
            </a:r>
            <a:r>
              <a:rPr lang="en-US" altLang="ko-KR" dirty="0"/>
              <a:t>, </a:t>
            </a:r>
          </a:p>
          <a:p>
            <a:pPr marL="0" indent="0">
              <a:buNone/>
            </a:pPr>
            <a:r>
              <a:rPr lang="ko-KR" altLang="en-US" dirty="0"/>
              <a:t>   잉글리시 타임 대화 부분 매일 듣기 </a:t>
            </a:r>
            <a:r>
              <a:rPr lang="en-US" altLang="ko-KR" dirty="0"/>
              <a:t>3</a:t>
            </a:r>
            <a:r>
              <a:rPr lang="ko-KR" altLang="en-US" dirty="0"/>
              <a:t>번하기 쓰기 </a:t>
            </a:r>
            <a:r>
              <a:rPr lang="en-US" altLang="ko-KR" dirty="0"/>
              <a:t>1</a:t>
            </a:r>
            <a:r>
              <a:rPr lang="ko-KR" altLang="en-US" dirty="0"/>
              <a:t>번</a:t>
            </a:r>
            <a:r>
              <a:rPr lang="en-US" altLang="ko-KR" dirty="0"/>
              <a:t>, </a:t>
            </a:r>
            <a:r>
              <a:rPr lang="ko-KR" altLang="en-US" dirty="0"/>
              <a:t>워드타임 단어 읽기 </a:t>
            </a:r>
            <a:r>
              <a:rPr lang="en-US" altLang="ko-KR" dirty="0"/>
              <a:t>3</a:t>
            </a:r>
            <a:r>
              <a:rPr lang="ko-KR" altLang="en-US" dirty="0"/>
              <a:t>번 쓰기 </a:t>
            </a:r>
            <a:r>
              <a:rPr lang="en-US" altLang="ko-KR" dirty="0"/>
              <a:t>3</a:t>
            </a:r>
            <a:r>
              <a:rPr lang="ko-KR" altLang="en-US" dirty="0"/>
              <a:t>번</a:t>
            </a:r>
            <a:r>
              <a:rPr lang="en-US" altLang="ko-KR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아이들이 숙제를 하기 위해서는 센터에서 수고하시는 선생님들의 도움이 절실히 필요하다</a:t>
            </a:r>
            <a:r>
              <a:rPr lang="en-US" altLang="ko-KR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매일 숙제를 할 수 있도록 여건을 마련해주시고 숙제를 했는지 확인을 해 주시면 영어수업 진행에 큰 도움이 될 것이다</a:t>
            </a:r>
            <a:r>
              <a:rPr lang="en-US" altLang="ko-KR" dirty="0"/>
              <a:t>.</a:t>
            </a:r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853C716-1FA1-4DAC-933F-44596343D6A6}"/>
              </a:ext>
            </a:extLst>
          </p:cNvPr>
          <p:cNvSpPr txBox="1">
            <a:spLocks/>
          </p:cNvSpPr>
          <p:nvPr/>
        </p:nvSpPr>
        <p:spPr>
          <a:xfrm>
            <a:off x="947738" y="399007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400" dirty="0">
                <a:latin typeface="a피오피네모" panose="02020600000000000000" pitchFamily="18" charset="-127"/>
                <a:ea typeface="a피오피네모" panose="02020600000000000000" pitchFamily="18" charset="-127"/>
              </a:rPr>
              <a:t>숙제</a:t>
            </a:r>
            <a:r>
              <a:rPr lang="en-US" altLang="ko-KR" sz="4400" dirty="0">
                <a:latin typeface="a피오피네모" panose="02020600000000000000" pitchFamily="18" charset="-127"/>
                <a:ea typeface="a피오피네모" panose="02020600000000000000" pitchFamily="18" charset="-127"/>
              </a:rPr>
              <a:t>?!</a:t>
            </a:r>
            <a:endParaRPr lang="ko-KR" altLang="en-US" sz="4400" dirty="0">
              <a:latin typeface="a피오피네모" panose="02020600000000000000" pitchFamily="18" charset="-127"/>
              <a:ea typeface="a피오피네모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29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9BF12A-CFE3-4E79-8D07-0A3B1BAE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341438"/>
            <a:ext cx="10106342" cy="3425115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altLang="ko-KR" sz="1900" dirty="0"/>
              <a:t>English Time 4 </a:t>
            </a:r>
            <a:r>
              <a:rPr lang="ko-KR" altLang="en-US" sz="1900" dirty="0"/>
              <a:t>그리고</a:t>
            </a:r>
            <a:r>
              <a:rPr lang="en-US" altLang="ko-KR" sz="1900" dirty="0"/>
              <a:t> Phonics 4 </a:t>
            </a:r>
            <a:r>
              <a:rPr lang="ko-KR" altLang="en-US" sz="1900" dirty="0"/>
              <a:t>단계가 끝나면 추가 교재가 있으면 좋다</a:t>
            </a:r>
            <a:r>
              <a:rPr lang="en-US" altLang="ko-KR" sz="1900" dirty="0"/>
              <a:t>.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900" dirty="0"/>
              <a:t>  1. </a:t>
            </a:r>
            <a:r>
              <a:rPr lang="ko-KR" altLang="en-US" sz="1900" dirty="0"/>
              <a:t>듣기교재</a:t>
            </a:r>
            <a:r>
              <a:rPr lang="en-US" altLang="ko-KR" sz="1900" dirty="0"/>
              <a:t>(+</a:t>
            </a:r>
            <a:r>
              <a:rPr lang="ko-KR" altLang="en-US" sz="1900" dirty="0"/>
              <a:t>읽기 교재</a:t>
            </a:r>
            <a:r>
              <a:rPr lang="en-US" altLang="ko-KR" sz="1900" dirty="0"/>
              <a:t>)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900" dirty="0"/>
              <a:t>     - </a:t>
            </a:r>
            <a:r>
              <a:rPr lang="ko-KR" altLang="en-US" sz="1900" dirty="0"/>
              <a:t>아이들 수준에 맞추어서 영어 원서 듣기 </a:t>
            </a:r>
            <a:r>
              <a:rPr lang="en-US" altLang="ko-KR" sz="1900" dirty="0"/>
              <a:t>(1</a:t>
            </a:r>
            <a:r>
              <a:rPr lang="ko-KR" altLang="en-US" sz="1900" dirty="0"/>
              <a:t>단계부터 듣기를 병행해도 좋겠다</a:t>
            </a:r>
            <a:r>
              <a:rPr lang="en-US" altLang="ko-KR" sz="1900" dirty="0"/>
              <a:t>.)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900" dirty="0"/>
              <a:t>     - Peppa</a:t>
            </a:r>
            <a:r>
              <a:rPr lang="ko-KR" altLang="en-US" sz="1900" dirty="0"/>
              <a:t> </a:t>
            </a:r>
            <a:r>
              <a:rPr lang="en-US" altLang="ko-KR" sz="1900" dirty="0"/>
              <a:t>Pig,</a:t>
            </a:r>
            <a:r>
              <a:rPr lang="ko-KR" altLang="en-US" sz="1900" dirty="0"/>
              <a:t>  </a:t>
            </a:r>
            <a:r>
              <a:rPr lang="en-US" altLang="ko-KR" sz="1900" dirty="0"/>
              <a:t>Biscuit…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900" dirty="0"/>
              <a:t>     - </a:t>
            </a:r>
            <a:r>
              <a:rPr lang="en-US" altLang="ko-KR" sz="1900" dirty="0" err="1"/>
              <a:t>Wendybook</a:t>
            </a:r>
            <a:r>
              <a:rPr lang="en-US" altLang="ko-KR" sz="1900" dirty="0"/>
              <a:t>(</a:t>
            </a:r>
            <a:r>
              <a:rPr lang="ko-KR" altLang="en-US" sz="1900" dirty="0"/>
              <a:t>영어원서 구입가능한 사이트</a:t>
            </a:r>
            <a:r>
              <a:rPr lang="en-US" altLang="ko-KR" sz="1900" dirty="0"/>
              <a:t>)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900" dirty="0"/>
              <a:t>  2. </a:t>
            </a:r>
            <a:r>
              <a:rPr lang="ko-KR" altLang="en-US" sz="1900" dirty="0"/>
              <a:t>문법교재</a:t>
            </a:r>
            <a:endParaRPr lang="en-US" altLang="ko-KR" sz="1900" dirty="0"/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900" dirty="0"/>
              <a:t>     - </a:t>
            </a:r>
            <a:r>
              <a:rPr lang="ko-KR" altLang="en-US" sz="1900" dirty="0"/>
              <a:t>고학년인 경우</a:t>
            </a:r>
            <a:r>
              <a:rPr lang="en-US" altLang="ko-KR" sz="1900" dirty="0"/>
              <a:t>, </a:t>
            </a:r>
            <a:r>
              <a:rPr lang="ko-KR" altLang="en-US" sz="1900" dirty="0"/>
              <a:t>특히 </a:t>
            </a:r>
            <a:r>
              <a:rPr lang="en-US" altLang="ko-KR" sz="1900" dirty="0"/>
              <a:t>6</a:t>
            </a:r>
            <a:r>
              <a:rPr lang="ko-KR" altLang="en-US" sz="1900" dirty="0"/>
              <a:t>학년 수업을 하는 경우에는 쉬운 문법책부터 시작하면 좋다</a:t>
            </a:r>
            <a:r>
              <a:rPr lang="en-US" altLang="ko-KR" sz="1900" dirty="0"/>
              <a:t>.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900" dirty="0"/>
              <a:t>     - Mentor Grammar Early Starter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900" dirty="0"/>
              <a:t>  3. </a:t>
            </a:r>
            <a:r>
              <a:rPr lang="ko-KR" altLang="en-US" sz="1900" dirty="0"/>
              <a:t>읽기 교재</a:t>
            </a:r>
            <a:endParaRPr lang="en-US" altLang="ko-KR" sz="1900" dirty="0"/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900" dirty="0"/>
              <a:t>     - </a:t>
            </a:r>
            <a:r>
              <a:rPr lang="ko-KR" altLang="en-US" sz="1900" dirty="0"/>
              <a:t>아이들의 영어실력이 향상되어서 어느 정도 읽기가 가능해지면 원서읽기를 하면 좋다</a:t>
            </a:r>
            <a:r>
              <a:rPr lang="en-US" altLang="ko-KR" sz="1900" dirty="0"/>
              <a:t>.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900" dirty="0"/>
              <a:t>     - </a:t>
            </a:r>
            <a:r>
              <a:rPr lang="en-US" altLang="ko-KR" sz="1900" dirty="0" err="1"/>
              <a:t>Stepintoreading</a:t>
            </a:r>
            <a:r>
              <a:rPr lang="en-US" altLang="ko-KR" sz="1900" dirty="0"/>
              <a:t> </a:t>
            </a:r>
            <a:r>
              <a:rPr lang="ko-KR" altLang="en-US" sz="1900" dirty="0"/>
              <a:t>시리즈</a:t>
            </a:r>
            <a:r>
              <a:rPr lang="en-US" altLang="ko-KR" sz="1900" dirty="0"/>
              <a:t>,  I can read </a:t>
            </a:r>
            <a:r>
              <a:rPr lang="ko-KR" altLang="en-US" sz="1900" dirty="0"/>
              <a:t>시리즈</a:t>
            </a:r>
            <a:r>
              <a:rPr lang="en-US" altLang="ko-KR" sz="1900" dirty="0"/>
              <a:t>,  ORT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ko-KR" sz="1900" dirty="0"/>
              <a:t>  4. </a:t>
            </a:r>
            <a:r>
              <a:rPr lang="ko-KR" altLang="en-US" sz="1900" dirty="0" err="1"/>
              <a:t>코스북</a:t>
            </a:r>
            <a:r>
              <a:rPr lang="ko-KR" altLang="en-US" sz="1900" dirty="0"/>
              <a:t> </a:t>
            </a:r>
            <a:r>
              <a:rPr lang="en-US" altLang="ko-KR" sz="1900" dirty="0"/>
              <a:t>– Let’s</a:t>
            </a:r>
            <a:r>
              <a:rPr lang="ko-KR" altLang="en-US" sz="1900" dirty="0"/>
              <a:t> </a:t>
            </a:r>
            <a:r>
              <a:rPr lang="en-US" altLang="ko-KR" sz="1900" dirty="0"/>
              <a:t>go</a:t>
            </a:r>
            <a:r>
              <a:rPr lang="ko-KR" altLang="en-US" sz="1900" dirty="0"/>
              <a:t> </a:t>
            </a:r>
            <a:r>
              <a:rPr lang="en-US" altLang="ko-KR" sz="1900" dirty="0"/>
              <a:t>to</a:t>
            </a:r>
            <a:r>
              <a:rPr lang="ko-KR" altLang="en-US" sz="1900" dirty="0"/>
              <a:t> </a:t>
            </a:r>
            <a:r>
              <a:rPr lang="en-US" altLang="ko-KR" sz="1900" dirty="0"/>
              <a:t>the</a:t>
            </a:r>
            <a:r>
              <a:rPr lang="ko-KR" altLang="en-US" sz="1900" dirty="0"/>
              <a:t> </a:t>
            </a:r>
            <a:r>
              <a:rPr lang="en-US" altLang="ko-KR" sz="1900" dirty="0"/>
              <a:t>English</a:t>
            </a:r>
            <a:r>
              <a:rPr lang="ko-KR" altLang="en-US" sz="1900" dirty="0"/>
              <a:t> </a:t>
            </a:r>
            <a:r>
              <a:rPr lang="en-US" altLang="ko-KR" sz="1900" dirty="0"/>
              <a:t>world</a:t>
            </a:r>
            <a:endParaRPr lang="ko-KR" altLang="en-US" sz="19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EB8CBD7-8048-48C3-B9D3-1A7548078E54}"/>
              </a:ext>
            </a:extLst>
          </p:cNvPr>
          <p:cNvSpPr txBox="1">
            <a:spLocks/>
          </p:cNvSpPr>
          <p:nvPr/>
        </p:nvSpPr>
        <p:spPr>
          <a:xfrm>
            <a:off x="947738" y="399007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400" dirty="0">
                <a:latin typeface="a피오피네모" panose="02020600000000000000" pitchFamily="18" charset="-127"/>
                <a:ea typeface="a피오피네모" panose="02020600000000000000" pitchFamily="18" charset="-127"/>
              </a:rPr>
              <a:t>추가교재</a:t>
            </a:r>
            <a:r>
              <a:rPr lang="en-US" altLang="ko-KR" sz="4400" dirty="0">
                <a:latin typeface="a피오피네모" panose="02020600000000000000" pitchFamily="18" charset="-127"/>
                <a:ea typeface="a피오피네모" panose="02020600000000000000" pitchFamily="18" charset="-127"/>
              </a:rPr>
              <a:t>?!!</a:t>
            </a:r>
            <a:endParaRPr lang="ko-KR" altLang="en-US" sz="4400" dirty="0">
              <a:latin typeface="a피오피네모" panose="02020600000000000000" pitchFamily="18" charset="-127"/>
              <a:ea typeface="a피오피네모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032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2A6439-6A6C-411B-9878-91AAB430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90" y="332912"/>
            <a:ext cx="7035474" cy="749074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a피오피네모" panose="02020600000000000000" pitchFamily="18" charset="-127"/>
                <a:ea typeface="a피오피네모" panose="02020600000000000000" pitchFamily="18" charset="-127"/>
              </a:rPr>
              <a:t>1. phonics?!</a:t>
            </a:r>
            <a:endParaRPr lang="ko-KR" altLang="en-US" sz="4000" dirty="0">
              <a:latin typeface="a피오피네모" panose="02020600000000000000" pitchFamily="18" charset="-127"/>
              <a:ea typeface="a피오피네모" panose="02020600000000000000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7EFA04-9E6D-4947-9983-60AA0DBEC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866" y="1198485"/>
            <a:ext cx="9603275" cy="43234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b="1" dirty="0" err="1"/>
              <a:t>파닉스</a:t>
            </a:r>
            <a:r>
              <a:rPr lang="en-US" altLang="ko-KR" sz="2400" b="1" dirty="0"/>
              <a:t>? </a:t>
            </a:r>
          </a:p>
          <a:p>
            <a:pPr marL="720725">
              <a:buFont typeface="Wingdings" panose="05000000000000000000" pitchFamily="2" charset="2"/>
              <a:buChar char="ü"/>
            </a:pPr>
            <a:r>
              <a:rPr lang="ko-KR" altLang="en-US" dirty="0"/>
              <a:t>각각의 알파벳이 어떤 소리음을 내는지 배우고 그 소리음을 조합해서 단어를 배우는 발음 중심 언어지도법</a:t>
            </a:r>
            <a:endParaRPr lang="en-US" altLang="ko-KR" dirty="0"/>
          </a:p>
          <a:p>
            <a:pPr marL="720725">
              <a:buFont typeface="Wingdings" panose="05000000000000000000" pitchFamily="2" charset="2"/>
              <a:buChar char="ü"/>
            </a:pPr>
            <a:r>
              <a:rPr lang="ko-KR" altLang="en-US" dirty="0"/>
              <a:t>영어권에서는 다소 난독증을 보이는 아이들에게 읽는 법을 가르치기 위한 교육방법으로 사용되고 있다</a:t>
            </a:r>
            <a:r>
              <a:rPr lang="en-US" altLang="ko-KR" dirty="0"/>
              <a:t>.</a:t>
            </a:r>
          </a:p>
          <a:p>
            <a:pPr marL="720725">
              <a:buFont typeface="Wingdings" panose="05000000000000000000" pitchFamily="2" charset="2"/>
              <a:buChar char="ü"/>
            </a:pPr>
            <a:r>
              <a:rPr lang="ko-KR" altLang="en-US" dirty="0" err="1"/>
              <a:t>파닉스를</a:t>
            </a:r>
            <a:r>
              <a:rPr lang="ko-KR" altLang="en-US" dirty="0"/>
              <a:t> 꼭 배워야 하는가</a:t>
            </a:r>
            <a:r>
              <a:rPr lang="en-US" altLang="ko-KR" dirty="0"/>
              <a:t>? </a:t>
            </a:r>
            <a:r>
              <a:rPr lang="ko-KR" altLang="en-US" dirty="0"/>
              <a:t>배울 필요가 </a:t>
            </a:r>
            <a:r>
              <a:rPr lang="ko-KR" altLang="en-US" dirty="0" err="1"/>
              <a:t>없다라는</a:t>
            </a:r>
            <a:r>
              <a:rPr lang="ko-KR" altLang="en-US" dirty="0"/>
              <a:t> 주장도 많지만</a:t>
            </a:r>
            <a:r>
              <a:rPr lang="en-US" altLang="ko-KR" dirty="0"/>
              <a:t>, </a:t>
            </a:r>
            <a:r>
              <a:rPr lang="ko-KR" altLang="en-US" dirty="0"/>
              <a:t>영어를 외국어로 배우는 우리나라 상황에서는 분명히 읽기에 도움이 될 수 있다</a:t>
            </a:r>
            <a:r>
              <a:rPr lang="en-US" altLang="ko-KR" dirty="0"/>
              <a:t>.</a:t>
            </a:r>
          </a:p>
          <a:p>
            <a:pPr marL="720725">
              <a:buFont typeface="Wingdings" panose="05000000000000000000" pitchFamily="2" charset="2"/>
              <a:buChar char="ü"/>
            </a:pPr>
            <a:r>
              <a:rPr lang="ko-KR" altLang="en-US" dirty="0"/>
              <a:t>하지만 </a:t>
            </a:r>
            <a:r>
              <a:rPr lang="ko-KR" altLang="en-US" dirty="0" err="1"/>
              <a:t>파닉스</a:t>
            </a:r>
            <a:r>
              <a:rPr lang="ko-KR" altLang="en-US" dirty="0"/>
              <a:t> 규칙에 맞지 않는 단어들도 많기 때문에 </a:t>
            </a:r>
            <a:r>
              <a:rPr lang="ko-KR" altLang="en-US" dirty="0" err="1"/>
              <a:t>파닉스</a:t>
            </a:r>
            <a:r>
              <a:rPr lang="ko-KR" altLang="en-US" dirty="0"/>
              <a:t> 교수법을 맹신해서는 안된다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700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142718B-3646-4667-9946-DBFE07D74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7680" y="1881188"/>
            <a:ext cx="5709920" cy="367188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381987-3CAD-46DE-96BB-FD84D93F1C44}"/>
              </a:ext>
            </a:extLst>
          </p:cNvPr>
          <p:cNvSpPr txBox="1"/>
          <p:nvPr/>
        </p:nvSpPr>
        <p:spPr>
          <a:xfrm>
            <a:off x="1374754" y="1856407"/>
            <a:ext cx="61741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Smart Phonics 1</a:t>
            </a:r>
          </a:p>
          <a:p>
            <a:r>
              <a:rPr lang="en-US" altLang="ko-KR" sz="1600" dirty="0"/>
              <a:t>- </a:t>
            </a:r>
            <a:r>
              <a:rPr lang="ko-KR" altLang="en-US" sz="1600" dirty="0" err="1"/>
              <a:t>영어알파벳</a:t>
            </a:r>
            <a:r>
              <a:rPr lang="ko-KR" altLang="en-US" sz="1600" dirty="0"/>
              <a:t> 구별</a:t>
            </a:r>
            <a:r>
              <a:rPr lang="en-US" altLang="ko-KR" sz="1600" dirty="0"/>
              <a:t>, </a:t>
            </a:r>
            <a:r>
              <a:rPr lang="ko-KR" altLang="en-US" sz="1600" dirty="0"/>
              <a:t>각각의 </a:t>
            </a:r>
            <a:r>
              <a:rPr lang="ko-KR" altLang="en-US" sz="1600" dirty="0" err="1"/>
              <a:t>소리음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/>
              <a:t>Smart Phonics 2</a:t>
            </a:r>
          </a:p>
          <a:p>
            <a:r>
              <a:rPr lang="en-US" altLang="ko-KR" sz="1600" dirty="0"/>
              <a:t>- </a:t>
            </a:r>
            <a:r>
              <a:rPr lang="ko-KR" altLang="en-US" sz="1600" dirty="0" err="1"/>
              <a:t>영어단모음</a:t>
            </a:r>
            <a:r>
              <a:rPr lang="en-US" altLang="ko-KR" sz="1600" dirty="0"/>
              <a:t>(a, e, </a:t>
            </a:r>
            <a:r>
              <a:rPr lang="en-US" altLang="ko-KR" sz="1600" dirty="0" err="1"/>
              <a:t>i</a:t>
            </a:r>
            <a:r>
              <a:rPr lang="en-US" altLang="ko-KR" sz="1600" dirty="0"/>
              <a:t>, o, u) </a:t>
            </a:r>
            <a:r>
              <a:rPr lang="ko-KR" altLang="en-US" sz="1600" dirty="0" err="1"/>
              <a:t>소리음</a:t>
            </a:r>
            <a:endParaRPr lang="en-US" altLang="ko-KR" sz="1600" dirty="0"/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단자음</a:t>
            </a:r>
            <a:r>
              <a:rPr lang="en-US" altLang="ko-KR" sz="1600" dirty="0"/>
              <a:t>+</a:t>
            </a:r>
            <a:r>
              <a:rPr lang="ko-KR" altLang="en-US" sz="1600" dirty="0"/>
              <a:t>단모음</a:t>
            </a:r>
            <a:r>
              <a:rPr lang="en-US" altLang="ko-KR" sz="1600" dirty="0"/>
              <a:t>+</a:t>
            </a:r>
            <a:r>
              <a:rPr lang="ko-KR" altLang="en-US" sz="1600" dirty="0"/>
              <a:t>단자음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/>
              <a:t>Smart Phonics 3</a:t>
            </a:r>
          </a:p>
          <a:p>
            <a:r>
              <a:rPr lang="en-US" altLang="ko-KR" sz="1600" dirty="0"/>
              <a:t>- Magic e</a:t>
            </a:r>
          </a:p>
          <a:p>
            <a:endParaRPr lang="en-US" altLang="ko-KR" sz="1600" dirty="0"/>
          </a:p>
          <a:p>
            <a:r>
              <a:rPr lang="en-US" altLang="ko-KR" sz="1600" dirty="0"/>
              <a:t>Smart Phonics 4</a:t>
            </a:r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단어 앞과 뒤에 위치하는 </a:t>
            </a:r>
            <a:r>
              <a:rPr lang="ko-KR" altLang="en-US" sz="1600" dirty="0" err="1"/>
              <a:t>이중자음</a:t>
            </a:r>
            <a:endParaRPr lang="en-US" altLang="ko-KR" sz="1600" dirty="0"/>
          </a:p>
          <a:p>
            <a:r>
              <a:rPr lang="en-US" altLang="ko-KR" sz="1600" dirty="0"/>
              <a:t>  (bl, cl, </a:t>
            </a:r>
            <a:r>
              <a:rPr lang="en-US" altLang="ko-KR" sz="1600" dirty="0" err="1"/>
              <a:t>sl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br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sh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ch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wh</a:t>
            </a:r>
            <a:r>
              <a:rPr lang="en-US" altLang="ko-KR" sz="1600" dirty="0"/>
              <a:t>….)</a:t>
            </a:r>
          </a:p>
          <a:p>
            <a:endParaRPr lang="en-US" altLang="ko-KR" sz="1600" dirty="0"/>
          </a:p>
          <a:p>
            <a:r>
              <a:rPr lang="en-US" altLang="ko-KR" sz="1600" dirty="0"/>
              <a:t>Smart Phonics 5</a:t>
            </a:r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이중모음</a:t>
            </a:r>
            <a:r>
              <a:rPr lang="en-US" altLang="ko-KR" sz="1600" dirty="0"/>
              <a:t>(</a:t>
            </a:r>
            <a:r>
              <a:rPr lang="en-US" altLang="ko-KR" sz="1600" dirty="0" err="1"/>
              <a:t>ee</a:t>
            </a:r>
            <a:r>
              <a:rPr lang="en-US" altLang="ko-KR" sz="1600" dirty="0"/>
              <a:t>,</a:t>
            </a:r>
            <a:r>
              <a:rPr lang="ko-KR" altLang="en-US" sz="1600" dirty="0"/>
              <a:t> </a:t>
            </a:r>
            <a:r>
              <a:rPr lang="en-US" altLang="ko-KR" sz="1600" dirty="0" err="1"/>
              <a:t>ea</a:t>
            </a:r>
            <a:r>
              <a:rPr lang="en-US" altLang="ko-KR" sz="1600" dirty="0"/>
              <a:t>,</a:t>
            </a:r>
            <a:r>
              <a:rPr lang="ko-KR" altLang="en-US" sz="1600" dirty="0"/>
              <a:t> </a:t>
            </a:r>
            <a:r>
              <a:rPr lang="en-US" altLang="ko-KR" sz="1600" dirty="0"/>
              <a:t>ay,</a:t>
            </a:r>
            <a:r>
              <a:rPr lang="ko-KR" altLang="en-US" sz="1600" dirty="0"/>
              <a:t> </a:t>
            </a:r>
            <a:r>
              <a:rPr lang="en-US" altLang="ko-KR" sz="1600" dirty="0"/>
              <a:t>ai,</a:t>
            </a:r>
            <a:r>
              <a:rPr lang="ko-KR" altLang="en-US" sz="1600" dirty="0"/>
              <a:t> </a:t>
            </a:r>
            <a:r>
              <a:rPr lang="en-US" altLang="ko-KR" sz="1600" dirty="0"/>
              <a:t>oy,</a:t>
            </a:r>
            <a:r>
              <a:rPr lang="ko-KR" altLang="en-US" sz="1600" dirty="0"/>
              <a:t> </a:t>
            </a:r>
            <a:r>
              <a:rPr lang="en-US" altLang="ko-KR" sz="1600" dirty="0"/>
              <a:t>oi, er, </a:t>
            </a:r>
            <a:r>
              <a:rPr lang="en-US" altLang="ko-KR" sz="1600" dirty="0" err="1"/>
              <a:t>ir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ur</a:t>
            </a:r>
            <a:r>
              <a:rPr lang="en-US" altLang="ko-KR" sz="1600" dirty="0"/>
              <a:t>, or…)</a:t>
            </a:r>
            <a:endParaRPr lang="ko-KR" altLang="en-US" sz="2400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F759D44E-44DD-4442-A90F-2FADC43DA424}"/>
              </a:ext>
            </a:extLst>
          </p:cNvPr>
          <p:cNvSpPr txBox="1">
            <a:spLocks/>
          </p:cNvSpPr>
          <p:nvPr/>
        </p:nvSpPr>
        <p:spPr>
          <a:xfrm>
            <a:off x="572690" y="332911"/>
            <a:ext cx="9963230" cy="12130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>
                <a:latin typeface="a피오피네모" panose="02020600000000000000" pitchFamily="18" charset="-127"/>
                <a:ea typeface="a피오피네모" panose="02020600000000000000" pitchFamily="18" charset="-127"/>
              </a:rPr>
              <a:t>2. Smart Phonics 1 - 5</a:t>
            </a:r>
            <a:br>
              <a:rPr lang="en-US" altLang="ko-KR" sz="4400" dirty="0">
                <a:latin typeface="a피오피네모" panose="02020600000000000000" pitchFamily="18" charset="-127"/>
                <a:ea typeface="a피오피네모" panose="02020600000000000000" pitchFamily="18" charset="-127"/>
              </a:rPr>
            </a:br>
            <a:r>
              <a:rPr lang="en-US" altLang="ko-KR" sz="4400" dirty="0">
                <a:latin typeface="a피오피네모" panose="02020600000000000000" pitchFamily="18" charset="-127"/>
                <a:ea typeface="a피오피네모" panose="02020600000000000000" pitchFamily="18" charset="-127"/>
              </a:rPr>
              <a:t>   </a:t>
            </a:r>
            <a:r>
              <a:rPr kumimoji="0" lang="ko-KR" altLang="en-US" sz="24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j-cs"/>
              </a:rPr>
              <a:t>학생용교재</a:t>
            </a:r>
            <a:r>
              <a:rPr kumimoji="0" lang="en-US" altLang="ko-KR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j-cs"/>
              </a:rPr>
              <a:t> + </a:t>
            </a:r>
            <a:r>
              <a:rPr kumimoji="0" lang="ko-KR" alt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j-cs"/>
              </a:rPr>
              <a:t>워크북</a:t>
            </a:r>
            <a:r>
              <a:rPr kumimoji="0" lang="en-US" altLang="ko-KR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j-cs"/>
              </a:rPr>
              <a:t> + </a:t>
            </a:r>
            <a:r>
              <a:rPr kumimoji="0" lang="ko-KR" altLang="en-US" sz="24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j-cs"/>
              </a:rPr>
              <a:t>무료어플</a:t>
            </a:r>
            <a:endParaRPr lang="ko-KR" altLang="en-US" sz="4400" dirty="0">
              <a:latin typeface="a피오피네모" panose="02020600000000000000" pitchFamily="18" charset="-127"/>
              <a:ea typeface="a피오피네모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884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2184AB-C9D3-40C5-8705-5EC615D8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48893"/>
            <a:ext cx="9603275" cy="762666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Smart Phonics 1</a:t>
            </a:r>
            <a:endParaRPr lang="ko-KR" altLang="en-US" sz="18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D417B5FA-58B9-435C-BA60-16C941C43F09}"/>
              </a:ext>
            </a:extLst>
          </p:cNvPr>
          <p:cNvSpPr txBox="1">
            <a:spLocks/>
          </p:cNvSpPr>
          <p:nvPr/>
        </p:nvSpPr>
        <p:spPr>
          <a:xfrm>
            <a:off x="947738" y="1798940"/>
            <a:ext cx="7013360" cy="39475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알파벳 대소문자 구분</a:t>
            </a:r>
            <a:r>
              <a:rPr lang="en-US" altLang="ko-KR" dirty="0"/>
              <a:t>, </a:t>
            </a:r>
            <a:r>
              <a:rPr lang="ko-KR" altLang="en-US" dirty="0"/>
              <a:t>각 글자가 나타내는 </a:t>
            </a:r>
            <a:r>
              <a:rPr lang="ko-KR" altLang="en-US" dirty="0" err="1"/>
              <a:t>소리음</a:t>
            </a:r>
            <a:r>
              <a:rPr lang="ko-KR" altLang="en-US" dirty="0"/>
              <a:t> 익히기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총 </a:t>
            </a:r>
            <a:r>
              <a:rPr lang="en-US" altLang="ko-KR" dirty="0"/>
              <a:t>8</a:t>
            </a:r>
            <a:r>
              <a:rPr lang="ko-KR" altLang="en-US" dirty="0"/>
              <a:t>과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알파벳 노래로 전체 알파벳 이름 익히기 </a:t>
            </a:r>
            <a:endParaRPr lang="en-US" altLang="ko-KR" dirty="0"/>
          </a:p>
          <a:p>
            <a:pPr marL="630238" lvl="1" indent="-173038">
              <a:buNone/>
            </a:pPr>
            <a:r>
              <a:rPr lang="en-US" altLang="ko-KR" dirty="0">
                <a:hlinkClick r:id="rId2"/>
              </a:rPr>
              <a:t>https://youtu.be/FIiXsBCgtaw</a:t>
            </a:r>
            <a:endParaRPr lang="en-US" altLang="ko-KR" dirty="0"/>
          </a:p>
          <a:p>
            <a:pPr>
              <a:buClrTx/>
              <a:buFontTx/>
              <a:buChar char="-"/>
            </a:pPr>
            <a:r>
              <a:rPr lang="ko-KR" altLang="en-US" dirty="0"/>
              <a:t>전체 알파벳의 소리음을 익혔다면 소리음과 해당 단어가 나오는 노래를 매 시간마다 부르며 알파벳 글자와 소리음을 연결시키며 기억하기</a:t>
            </a:r>
            <a:endParaRPr lang="en-US" altLang="ko-KR" dirty="0"/>
          </a:p>
          <a:p>
            <a:pPr marL="457200" lvl="1" indent="0">
              <a:buClrTx/>
              <a:buNone/>
            </a:pPr>
            <a:r>
              <a:rPr lang="en-US" altLang="ko-KR" dirty="0">
                <a:hlinkClick r:id="rId3"/>
              </a:rPr>
              <a:t>https://youtu.be/p4MCiq3cbao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E447264-2754-4C3A-80AD-18C7E4A2B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662" y="1881188"/>
            <a:ext cx="2980113" cy="327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8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B409AF-7B66-4DCE-8F8A-13C78BF3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92203"/>
            <a:ext cx="9603275" cy="1049235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Smart Phonics </a:t>
            </a:r>
            <a:r>
              <a:rPr lang="ko-KR" altLang="en-US" sz="4000" dirty="0"/>
              <a:t>교재 활용방법</a:t>
            </a: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291EB760-35C7-4208-9E2B-E2FBB57C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341438"/>
            <a:ext cx="9603275" cy="4514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1. 1</a:t>
            </a:r>
            <a:r>
              <a:rPr lang="ko-KR" altLang="en-US" sz="1600" dirty="0">
                <a:latin typeface="+mn-ea"/>
              </a:rPr>
              <a:t>권당 총 </a:t>
            </a:r>
            <a:r>
              <a:rPr lang="en-US" altLang="ko-KR" sz="1600" dirty="0">
                <a:latin typeface="+mn-ea"/>
              </a:rPr>
              <a:t>8</a:t>
            </a:r>
            <a:r>
              <a:rPr lang="ko-KR" altLang="en-US" sz="1600" dirty="0">
                <a:latin typeface="+mn-ea"/>
              </a:rPr>
              <a:t>단원 </a:t>
            </a:r>
            <a:r>
              <a:rPr lang="en-US" altLang="ko-KR" sz="1600" dirty="0">
                <a:latin typeface="+mn-ea"/>
              </a:rPr>
              <a:t>+ 4</a:t>
            </a:r>
            <a:r>
              <a:rPr lang="ko-KR" altLang="en-US" sz="1600" dirty="0">
                <a:latin typeface="+mn-ea"/>
              </a:rPr>
              <a:t>단원 후 복습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번 </a:t>
            </a:r>
            <a:r>
              <a:rPr lang="en-US" altLang="ko-KR" sz="1600" dirty="0">
                <a:latin typeface="+mn-ea"/>
              </a:rPr>
              <a:t>+ 8</a:t>
            </a:r>
            <a:r>
              <a:rPr lang="ko-KR" altLang="en-US" sz="1600" dirty="0">
                <a:latin typeface="+mn-ea"/>
              </a:rPr>
              <a:t>단원 후 복습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번 </a:t>
            </a:r>
            <a:r>
              <a:rPr lang="en-US" altLang="ko-KR" sz="1600" dirty="0">
                <a:latin typeface="+mn-ea"/>
              </a:rPr>
              <a:t>+ </a:t>
            </a:r>
            <a:r>
              <a:rPr lang="ko-KR" altLang="en-US" sz="1600" dirty="0">
                <a:latin typeface="+mn-ea"/>
              </a:rPr>
              <a:t>총괄 평가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2.  </a:t>
            </a:r>
            <a:r>
              <a:rPr lang="ko-KR" altLang="en-US" sz="1600" dirty="0">
                <a:latin typeface="+mn-ea"/>
              </a:rPr>
              <a:t>각각의 단원을 </a:t>
            </a:r>
            <a:r>
              <a:rPr lang="en-US" altLang="ko-KR" sz="1600" dirty="0">
                <a:latin typeface="+mn-ea"/>
              </a:rPr>
              <a:t>2</a:t>
            </a:r>
            <a:r>
              <a:rPr lang="ko-KR" altLang="en-US" sz="1600" dirty="0">
                <a:latin typeface="+mn-ea"/>
              </a:rPr>
              <a:t>시간에 끝내는 것을 목표로 삼고 수업을 진행하면 충분하다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(</a:t>
            </a:r>
            <a:r>
              <a:rPr lang="ko-KR" altLang="en-US" sz="1600" dirty="0">
                <a:latin typeface="+mn-ea"/>
              </a:rPr>
              <a:t>스마트 </a:t>
            </a:r>
            <a:r>
              <a:rPr lang="ko-KR" altLang="en-US" sz="1600" dirty="0" err="1">
                <a:latin typeface="+mn-ea"/>
              </a:rPr>
              <a:t>파닉스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1 </a:t>
            </a:r>
            <a:r>
              <a:rPr lang="ko-KR" altLang="en-US" sz="1600" dirty="0">
                <a:latin typeface="+mn-ea"/>
              </a:rPr>
              <a:t>시간 </a:t>
            </a:r>
            <a:r>
              <a:rPr lang="en-US" altLang="ko-KR" sz="1600" dirty="0">
                <a:latin typeface="+mn-ea"/>
              </a:rPr>
              <a:t>+ </a:t>
            </a:r>
            <a:r>
              <a:rPr lang="ko-KR" altLang="en-US" sz="1600" dirty="0">
                <a:latin typeface="+mn-ea"/>
              </a:rPr>
              <a:t>잉글리시 타임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시간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3.  </a:t>
            </a:r>
            <a:r>
              <a:rPr lang="ko-KR" altLang="en-US" sz="1600" dirty="0" err="1">
                <a:latin typeface="+mn-ea"/>
              </a:rPr>
              <a:t>파닉스</a:t>
            </a:r>
            <a:r>
              <a:rPr lang="ko-KR" altLang="en-US" sz="1600" dirty="0">
                <a:latin typeface="+mn-ea"/>
              </a:rPr>
              <a:t> 규칙과 함께 제시되는 단어의 발음을 충분히 학습하기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- </a:t>
            </a:r>
            <a:r>
              <a:rPr lang="ko-KR" altLang="en-US" sz="1600" dirty="0">
                <a:latin typeface="+mn-ea"/>
              </a:rPr>
              <a:t>듣고 따라하기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어려운 발음은 집중적으로 발음해보고 따라하기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스스로 읽어 보기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어플을 적극적으로 활용하기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4.  </a:t>
            </a:r>
            <a:r>
              <a:rPr lang="ko-KR" altLang="en-US" sz="1600" dirty="0">
                <a:latin typeface="+mn-ea"/>
              </a:rPr>
              <a:t>단어 카드 활용해서 게임하기</a:t>
            </a:r>
            <a:endParaRPr lang="en-US" altLang="ko-KR" sz="1600" dirty="0">
              <a:latin typeface="+mn-ea"/>
            </a:endParaRPr>
          </a:p>
          <a:p>
            <a:pPr marL="263525" indent="-263525">
              <a:buNone/>
            </a:pPr>
            <a:r>
              <a:rPr lang="en-US" altLang="ko-KR" sz="1600" dirty="0">
                <a:latin typeface="+mn-ea"/>
              </a:rPr>
              <a:t>    1) </a:t>
            </a:r>
            <a:r>
              <a:rPr lang="ko-KR" altLang="en-US" sz="1600" dirty="0">
                <a:latin typeface="+mn-ea"/>
              </a:rPr>
              <a:t>두 팀으로 나누고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 각 팀에서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명이 나와서 단어를 설명하면 팀원들이 맞추기</a:t>
            </a:r>
            <a:endParaRPr lang="en-US" altLang="ko-KR" sz="1600" dirty="0">
              <a:latin typeface="+mn-ea"/>
            </a:endParaRPr>
          </a:p>
          <a:p>
            <a:pPr marL="263525" indent="-263525">
              <a:buNone/>
            </a:pPr>
            <a:r>
              <a:rPr lang="en-US" altLang="ko-KR" sz="1600" dirty="0">
                <a:latin typeface="+mn-ea"/>
              </a:rPr>
              <a:t>	2)  </a:t>
            </a:r>
            <a:r>
              <a:rPr lang="ko-KR" altLang="en-US" sz="1600" dirty="0">
                <a:latin typeface="+mn-ea"/>
              </a:rPr>
              <a:t>팀 대항 단어 빨리 읽기</a:t>
            </a:r>
            <a:endParaRPr lang="en-US" altLang="ko-KR" sz="1600" dirty="0">
              <a:latin typeface="+mn-ea"/>
            </a:endParaRPr>
          </a:p>
          <a:p>
            <a:pPr marL="263525" indent="-263525">
              <a:buNone/>
            </a:pPr>
            <a:r>
              <a:rPr lang="en-US" altLang="ko-KR" sz="1600" dirty="0">
                <a:latin typeface="+mn-ea"/>
              </a:rPr>
              <a:t>	3) </a:t>
            </a:r>
            <a:r>
              <a:rPr lang="ko-KR" altLang="en-US" sz="1600" dirty="0">
                <a:latin typeface="+mn-ea"/>
              </a:rPr>
              <a:t>교사가 말하는 단어를 빨리 가져오기</a:t>
            </a:r>
            <a:endParaRPr lang="en-US" altLang="ko-KR" sz="1600" dirty="0">
              <a:latin typeface="+mn-ea"/>
            </a:endParaRPr>
          </a:p>
          <a:p>
            <a:pPr marL="263525" indent="-263525">
              <a:buNone/>
            </a:pPr>
            <a:r>
              <a:rPr lang="en-US" altLang="ko-KR" sz="1600" dirty="0">
                <a:latin typeface="+mn-ea"/>
              </a:rPr>
              <a:t>	4) </a:t>
            </a:r>
            <a:r>
              <a:rPr lang="ko-KR" altLang="en-US" sz="1600" dirty="0">
                <a:latin typeface="+mn-ea"/>
              </a:rPr>
              <a:t>각 팀에서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명이 나와 그림을 그리면 모두가 그림을 보고 단어를 먼저 맞추기</a:t>
            </a:r>
            <a:endParaRPr lang="en-US" altLang="ko-KR" sz="1600" dirty="0">
              <a:latin typeface="+mn-ea"/>
            </a:endParaRPr>
          </a:p>
          <a:p>
            <a:pPr marL="263525" indent="-263525">
              <a:buNone/>
            </a:pPr>
            <a:r>
              <a:rPr lang="en-US" altLang="ko-KR" sz="1600" dirty="0">
                <a:latin typeface="+mn-ea"/>
              </a:rPr>
              <a:t>	5) </a:t>
            </a:r>
            <a:r>
              <a:rPr lang="ko-KR" altLang="en-US" sz="1600" dirty="0">
                <a:latin typeface="+mn-ea"/>
              </a:rPr>
              <a:t>각 팀이 한 줄로 서고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맨 마지막 친구에게 교사가 단어를 말하면 계속 전달해서 해당 단어를 가져오기</a:t>
            </a:r>
            <a:endParaRPr lang="en-US" altLang="ko-KR" sz="1600" dirty="0">
              <a:latin typeface="+mn-ea"/>
            </a:endParaRPr>
          </a:p>
          <a:p>
            <a:pPr marL="263525" indent="-263525">
              <a:buNone/>
            </a:pPr>
            <a:r>
              <a:rPr lang="en-US" altLang="ko-KR" sz="1600" dirty="0">
                <a:latin typeface="+mn-ea"/>
              </a:rPr>
              <a:t>	6) </a:t>
            </a:r>
            <a:r>
              <a:rPr lang="ko-KR" altLang="en-US" sz="1600" dirty="0">
                <a:latin typeface="+mn-ea"/>
              </a:rPr>
              <a:t>같은 단어 찾기 메모리 게임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5. </a:t>
            </a:r>
            <a:r>
              <a:rPr lang="ko-KR" altLang="en-US" sz="1600" dirty="0">
                <a:latin typeface="+mn-ea"/>
              </a:rPr>
              <a:t> 배운 단어들이 나와 있는 스토리 타임 등 모든 듣기를 빠짐없이 활용하기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듣고 아는 단어 혹은 문장 말해보기</a:t>
            </a:r>
            <a:r>
              <a:rPr lang="en-US" altLang="ko-KR" sz="1600" dirty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195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A444FA-DC2D-49A5-BF52-01B15889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341438"/>
            <a:ext cx="10817541" cy="44757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초</a:t>
            </a:r>
            <a:r>
              <a:rPr lang="en-US" altLang="ko-KR" dirty="0"/>
              <a:t>~</a:t>
            </a:r>
            <a:r>
              <a:rPr lang="ko-KR" altLang="en-US" dirty="0"/>
              <a:t>중등 대상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듣기</a:t>
            </a:r>
            <a:r>
              <a:rPr lang="en-US" altLang="ko-KR" dirty="0"/>
              <a:t>, </a:t>
            </a:r>
            <a:r>
              <a:rPr lang="ko-KR" altLang="en-US" dirty="0"/>
              <a:t>읽기</a:t>
            </a:r>
            <a:r>
              <a:rPr lang="en-US" altLang="ko-KR" dirty="0"/>
              <a:t>, </a:t>
            </a:r>
            <a:r>
              <a:rPr lang="ko-KR" altLang="en-US" dirty="0"/>
              <a:t>쓰기 그리고 말하기의 </a:t>
            </a:r>
            <a:r>
              <a:rPr lang="en-US" altLang="ko-KR" dirty="0"/>
              <a:t>4</a:t>
            </a:r>
            <a:r>
              <a:rPr lang="ko-KR" altLang="en-US" dirty="0"/>
              <a:t>가지 영역을 통합적으로 학습할 수 있는 </a:t>
            </a:r>
            <a:r>
              <a:rPr lang="ko-KR" altLang="en-US" dirty="0" err="1"/>
              <a:t>코스북</a:t>
            </a:r>
            <a:r>
              <a:rPr lang="ko-KR" altLang="en-US" dirty="0"/>
              <a:t> 시리즈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총 </a:t>
            </a:r>
            <a:r>
              <a:rPr lang="en-US" altLang="ko-KR" dirty="0"/>
              <a:t>6</a:t>
            </a:r>
            <a:r>
              <a:rPr lang="ko-KR" altLang="en-US" dirty="0"/>
              <a:t>단계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각 단계는 </a:t>
            </a:r>
            <a:r>
              <a:rPr lang="en-US" altLang="ko-KR" dirty="0"/>
              <a:t>12</a:t>
            </a:r>
            <a:r>
              <a:rPr lang="ko-KR" altLang="en-US" dirty="0"/>
              <a:t>단원 </a:t>
            </a:r>
            <a:r>
              <a:rPr lang="en-US" altLang="ko-KR" dirty="0"/>
              <a:t>+ </a:t>
            </a:r>
            <a:r>
              <a:rPr lang="ko-KR" altLang="en-US" dirty="0"/>
              <a:t>복습 </a:t>
            </a:r>
            <a:r>
              <a:rPr lang="en-US" altLang="ko-KR" dirty="0"/>
              <a:t>4</a:t>
            </a:r>
            <a:r>
              <a:rPr lang="ko-KR" altLang="en-US" dirty="0"/>
              <a:t>단원으로 구성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dirty="0"/>
              <a:t>1~4</a:t>
            </a:r>
            <a:r>
              <a:rPr lang="ko-KR" altLang="en-US" dirty="0"/>
              <a:t>단계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</a:t>
            </a:r>
            <a:r>
              <a:rPr lang="ko-KR" altLang="en-US" dirty="0"/>
              <a:t>각 단원</a:t>
            </a:r>
            <a:r>
              <a:rPr lang="en-US" altLang="ko-KR" dirty="0"/>
              <a:t>: conversation time + word time + practice time + phonics time    </a:t>
            </a:r>
          </a:p>
          <a:p>
            <a:pPr marL="0" indent="0">
              <a:buNone/>
            </a:pPr>
            <a:r>
              <a:rPr lang="en-US" altLang="ko-KR" dirty="0"/>
              <a:t>       (</a:t>
            </a:r>
            <a:r>
              <a:rPr lang="ko-KR" altLang="en-US" dirty="0" err="1"/>
              <a:t>파닉스</a:t>
            </a:r>
            <a:r>
              <a:rPr lang="ko-KR" altLang="en-US" dirty="0"/>
              <a:t> 타임이 있어 스마트 </a:t>
            </a:r>
            <a:r>
              <a:rPr lang="ko-KR" altLang="en-US" dirty="0" err="1"/>
              <a:t>파닉스에서</a:t>
            </a:r>
            <a:r>
              <a:rPr lang="ko-KR" altLang="en-US" dirty="0"/>
              <a:t> 배운 내용을 다시 복습할 수 있어 유용</a:t>
            </a:r>
            <a:r>
              <a:rPr lang="en-US" altLang="ko-KR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dirty="0"/>
              <a:t>5~6 </a:t>
            </a:r>
            <a:r>
              <a:rPr lang="ko-KR" altLang="en-US" dirty="0"/>
              <a:t>단계</a:t>
            </a:r>
            <a:endParaRPr lang="en-US" altLang="ko-KR" dirty="0"/>
          </a:p>
          <a:p>
            <a:pPr marL="0" indent="0">
              <a:buClrTx/>
              <a:buNone/>
            </a:pPr>
            <a:r>
              <a:rPr lang="ko-KR" altLang="en-US" dirty="0"/>
              <a:t>      각 단원</a:t>
            </a:r>
            <a:r>
              <a:rPr lang="en-US" altLang="ko-KR" dirty="0"/>
              <a:t>: conversation time + word time + focus time + practice time + reading time + your time</a:t>
            </a:r>
          </a:p>
          <a:p>
            <a:pPr>
              <a:buFontTx/>
              <a:buChar char="-"/>
            </a:pPr>
            <a:endParaRPr lang="ko-KR" altLang="en-US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B476CE40-A91B-4D8B-B0F9-5A98EF276E35}"/>
              </a:ext>
            </a:extLst>
          </p:cNvPr>
          <p:cNvSpPr txBox="1">
            <a:spLocks/>
          </p:cNvSpPr>
          <p:nvPr/>
        </p:nvSpPr>
        <p:spPr>
          <a:xfrm>
            <a:off x="572690" y="332911"/>
            <a:ext cx="9963230" cy="12130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>
                <a:latin typeface="a피오피네모" panose="02020600000000000000" pitchFamily="18" charset="-127"/>
                <a:ea typeface="a피오피네모" panose="02020600000000000000" pitchFamily="18" charset="-127"/>
              </a:rPr>
              <a:t>3. English Time 1-6</a:t>
            </a:r>
          </a:p>
          <a:p>
            <a:r>
              <a:rPr lang="en-US" altLang="ko-KR" sz="4400" dirty="0">
                <a:latin typeface="a피오피네모" panose="02020600000000000000" pitchFamily="18" charset="-127"/>
                <a:ea typeface="a피오피네모" panose="02020600000000000000" pitchFamily="18" charset="-127"/>
              </a:rPr>
              <a:t>   </a:t>
            </a:r>
            <a:endParaRPr lang="ko-KR" altLang="en-US" sz="4400" dirty="0">
              <a:latin typeface="a피오피네모" panose="02020600000000000000" pitchFamily="18" charset="-127"/>
              <a:ea typeface="a피오피네모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453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D667BBAC-898D-4FA6-B4DB-3A059884DA8A}"/>
              </a:ext>
            </a:extLst>
          </p:cNvPr>
          <p:cNvSpPr txBox="1">
            <a:spLocks/>
          </p:cNvSpPr>
          <p:nvPr/>
        </p:nvSpPr>
        <p:spPr>
          <a:xfrm>
            <a:off x="947738" y="1798940"/>
            <a:ext cx="9953942" cy="39475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 </a:t>
            </a:r>
            <a:r>
              <a:rPr lang="en-US" altLang="ko-KR" dirty="0"/>
              <a:t>6</a:t>
            </a:r>
            <a:r>
              <a:rPr lang="ko-KR" altLang="en-US" dirty="0"/>
              <a:t>개월에 끝내기 위해서</a:t>
            </a:r>
            <a:r>
              <a:rPr lang="en-US" altLang="ko-KR" dirty="0"/>
              <a:t>, </a:t>
            </a:r>
            <a:r>
              <a:rPr lang="ko-KR" altLang="en-US" dirty="0"/>
              <a:t>각 단원을 </a:t>
            </a:r>
            <a:r>
              <a:rPr lang="en-US" altLang="ko-KR" dirty="0"/>
              <a:t>2</a:t>
            </a:r>
            <a:r>
              <a:rPr lang="ko-KR" altLang="en-US" dirty="0"/>
              <a:t>시간에 끝내는 것을 목표로 한다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    (2</a:t>
            </a:r>
            <a:r>
              <a:rPr lang="ko-KR" altLang="en-US" dirty="0"/>
              <a:t>주일에 </a:t>
            </a:r>
            <a:r>
              <a:rPr lang="en-US" altLang="ko-KR" dirty="0"/>
              <a:t>1</a:t>
            </a:r>
            <a:r>
              <a:rPr lang="ko-KR" altLang="en-US" dirty="0"/>
              <a:t>단원 끝내기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/>
              <a:t>   1</a:t>
            </a:r>
            <a:r>
              <a:rPr lang="ko-KR" altLang="en-US" dirty="0"/>
              <a:t>차시</a:t>
            </a:r>
            <a:r>
              <a:rPr lang="en-US" altLang="ko-KR" dirty="0"/>
              <a:t>: conversation time + word time + </a:t>
            </a:r>
            <a:r>
              <a:rPr lang="ko-KR" altLang="en-US" dirty="0"/>
              <a:t>해당 워크북 풀기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2</a:t>
            </a:r>
            <a:r>
              <a:rPr lang="ko-KR" altLang="en-US" dirty="0"/>
              <a:t>차시</a:t>
            </a:r>
            <a:r>
              <a:rPr lang="en-US" altLang="ko-KR" dirty="0"/>
              <a:t>: </a:t>
            </a:r>
            <a:r>
              <a:rPr lang="ko-KR" altLang="en-US" dirty="0"/>
              <a:t>복습 </a:t>
            </a:r>
            <a:r>
              <a:rPr lang="en-US" altLang="ko-KR" dirty="0"/>
              <a:t>word time + practice time + phonics time + </a:t>
            </a:r>
            <a:r>
              <a:rPr lang="ko-KR" altLang="en-US" dirty="0"/>
              <a:t>해당 워크북 풀기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 다른 복습 단원들은 시간적 여유를 보고 진행하기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 한 권을 완벽하게 끝내는 것은 어렵기 때문에 아이들 수준에 맞추어서 진행하기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ECD814EE-870B-4B69-94AC-EA1DB112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48893"/>
            <a:ext cx="9603275" cy="762666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English Time 1-4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5556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8E6F53-FBF7-46A0-BBFF-E93E01C1DAEF}"/>
              </a:ext>
            </a:extLst>
          </p:cNvPr>
          <p:cNvSpPr/>
          <p:nvPr/>
        </p:nvSpPr>
        <p:spPr>
          <a:xfrm>
            <a:off x="947738" y="629921"/>
            <a:ext cx="10333037" cy="1523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396C27-DFBF-4ECD-9860-21A53AFA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329" y="768163"/>
            <a:ext cx="10246446" cy="1385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1-4 </a:t>
            </a:r>
            <a:r>
              <a:rPr lang="ko-KR" altLang="en-US" dirty="0"/>
              <a:t>단계에서는 실생활에서 많이 쓰이는 어휘</a:t>
            </a:r>
            <a:r>
              <a:rPr lang="en-US" altLang="ko-KR" dirty="0"/>
              <a:t>, </a:t>
            </a:r>
            <a:r>
              <a:rPr lang="ko-KR" altLang="en-US" dirty="0"/>
              <a:t>표현 그리고 구문이 나오지만 영어 </a:t>
            </a:r>
            <a:br>
              <a:rPr lang="en-US" altLang="ko-KR" dirty="0"/>
            </a:br>
            <a:r>
              <a:rPr lang="ko-KR" altLang="en-US" dirty="0"/>
              <a:t>실력이 탄탄하지 않은 친구들이 배우기에는 어려울 수 있다</a:t>
            </a:r>
            <a:r>
              <a:rPr lang="en-US" altLang="ko-KR" dirty="0"/>
              <a:t>. </a:t>
            </a:r>
            <a:r>
              <a:rPr lang="ko-KR" altLang="en-US" dirty="0"/>
              <a:t>따라서 교재 내용에 쉽게 </a:t>
            </a:r>
            <a:br>
              <a:rPr lang="en-US" altLang="ko-KR" dirty="0"/>
            </a:br>
            <a:r>
              <a:rPr lang="ko-KR" altLang="en-US" dirty="0"/>
              <a:t>다가갈 수 있는 영어 노래 동영상을 수업시간에 활용하면 좋다</a:t>
            </a:r>
            <a:r>
              <a:rPr lang="en-US" altLang="ko-KR" dirty="0"/>
              <a:t>.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D1B64818-6D8E-43C0-844F-E4679E4BA6FD}"/>
              </a:ext>
            </a:extLst>
          </p:cNvPr>
          <p:cNvSpPr txBox="1">
            <a:spLocks/>
          </p:cNvSpPr>
          <p:nvPr/>
        </p:nvSpPr>
        <p:spPr>
          <a:xfrm>
            <a:off x="1034329" y="2292162"/>
            <a:ext cx="10246446" cy="52420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C22486B5-AF87-46D4-8EAA-7DFB2B6D8705}"/>
              </a:ext>
            </a:extLst>
          </p:cNvPr>
          <p:cNvSpPr txBox="1">
            <a:spLocks/>
          </p:cNvSpPr>
          <p:nvPr/>
        </p:nvSpPr>
        <p:spPr>
          <a:xfrm>
            <a:off x="991033" y="2740284"/>
            <a:ext cx="10246446" cy="24819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1. </a:t>
            </a:r>
            <a:r>
              <a:rPr lang="ko-KR" altLang="en-US" dirty="0"/>
              <a:t>영어로 </a:t>
            </a:r>
            <a:r>
              <a:rPr lang="en-US" altLang="ko-KR" dirty="0"/>
              <a:t>1-12</a:t>
            </a:r>
            <a:r>
              <a:rPr lang="ko-KR" altLang="en-US" dirty="0"/>
              <a:t>월 배우기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hlinkClick r:id="rId2"/>
              </a:rPr>
              <a:t>https://youtu.be/5enDRrWyXaw?t=24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2. </a:t>
            </a:r>
            <a:r>
              <a:rPr lang="ko-KR" altLang="en-US" dirty="0"/>
              <a:t>영어로 숫자 익히기 </a:t>
            </a:r>
            <a:r>
              <a:rPr lang="en-US" altLang="ko-KR" dirty="0"/>
              <a:t>(1-20)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hlinkClick r:id="rId3"/>
              </a:rPr>
              <a:t>https://youtu.be/0VLxWIHRD4E</a:t>
            </a: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3. </a:t>
            </a:r>
            <a:r>
              <a:rPr lang="ko-KR" altLang="en-US" dirty="0"/>
              <a:t>영어로 숫자 익히기 </a:t>
            </a:r>
            <a:r>
              <a:rPr lang="en-US" altLang="ko-KR" dirty="0"/>
              <a:t>(1-100)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hlinkClick r:id="rId4"/>
              </a:rPr>
              <a:t>https://youtu.be/SxgCA1qOW20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3955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3C731B-DB61-4D4C-8533-9546606D6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842" y="836613"/>
            <a:ext cx="9603275" cy="491394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4. </a:t>
            </a:r>
            <a:r>
              <a:rPr lang="ko-KR" altLang="en-US" dirty="0"/>
              <a:t>이름을 묻고 대답하기</a:t>
            </a:r>
            <a:r>
              <a:rPr lang="en-US" altLang="ko-KR" dirty="0"/>
              <a:t>(What’s your name?)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>
                <a:hlinkClick r:id="rId2"/>
              </a:rPr>
              <a:t>https://youtu.be/BAFSTrSNJMg</a:t>
            </a: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5. How are you?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>
                <a:hlinkClick r:id="rId3"/>
              </a:rPr>
              <a:t>https://youtu.be/tVlcKp3bWH8</a:t>
            </a: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6. </a:t>
            </a:r>
            <a:r>
              <a:rPr lang="ko-KR" altLang="en-US" dirty="0"/>
              <a:t>요일 배우기</a:t>
            </a: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>
                <a:hlinkClick r:id="rId4"/>
              </a:rPr>
              <a:t>https://youtu.be/LIQsyHoLudQ</a:t>
            </a: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7. </a:t>
            </a:r>
            <a:r>
              <a:rPr lang="ko-KR" altLang="en-US" dirty="0"/>
              <a:t>날씨에 관련된 표현 배우기</a:t>
            </a: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dirty="0"/>
              <a:t> </a:t>
            </a:r>
            <a:r>
              <a:rPr lang="en-US" altLang="ko-KR" dirty="0">
                <a:hlinkClick r:id="rId5"/>
              </a:rPr>
              <a:t>https://youtu.be/8Jsf17pRTIg</a:t>
            </a: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8. </a:t>
            </a:r>
            <a:r>
              <a:rPr lang="ko-KR" altLang="en-US" dirty="0"/>
              <a:t>영어로 색을 말하기</a:t>
            </a:r>
            <a:r>
              <a:rPr lang="en-US" altLang="ko-KR" dirty="0"/>
              <a:t>(</a:t>
            </a:r>
            <a:r>
              <a:rPr lang="ko-KR" altLang="en-US" dirty="0"/>
              <a:t>사물과 색을 연관시켜 기억하기</a:t>
            </a:r>
            <a:r>
              <a:rPr lang="en-US" altLang="ko-KR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>
                <a:hlinkClick r:id="rId6"/>
              </a:rPr>
              <a:t>https://youtu.be/SLZcWGQQsmg</a:t>
            </a: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9. </a:t>
            </a:r>
            <a:r>
              <a:rPr lang="ko-KR" altLang="en-US" dirty="0"/>
              <a:t>신체 부분들을 영어로 익히기</a:t>
            </a: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>
                <a:hlinkClick r:id="rId7"/>
              </a:rPr>
              <a:t>https://youtu.be/YBJ_-MyV2rU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61491849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{34FF9B13-4189-45A7-A427-A75B555EB8BE}tf10001114</Template>
  <TotalTime>349</TotalTime>
  <Words>1234</Words>
  <Application>Microsoft Office PowerPoint</Application>
  <PresentationFormat>와이드스크린</PresentationFormat>
  <Paragraphs>127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Gill Sans MT</vt:lpstr>
      <vt:lpstr>Wingdings</vt:lpstr>
      <vt:lpstr>Arial</vt:lpstr>
      <vt:lpstr>a피오피네모</vt:lpstr>
      <vt:lpstr>1훈떡볶이 R</vt:lpstr>
      <vt:lpstr>맑은 고딕</vt:lpstr>
      <vt:lpstr>갤러리</vt:lpstr>
      <vt:lpstr>미래를 여는 영어교실 교재활용방법 </vt:lpstr>
      <vt:lpstr>1. phonics?!</vt:lpstr>
      <vt:lpstr>PowerPoint 프레젠테이션</vt:lpstr>
      <vt:lpstr>Smart Phonics 1</vt:lpstr>
      <vt:lpstr>Smart Phonics 교재 활용방법</vt:lpstr>
      <vt:lpstr>PowerPoint 프레젠테이션</vt:lpstr>
      <vt:lpstr>English Time 1-4</vt:lpstr>
      <vt:lpstr>PowerPoint 프레젠테이션</vt:lpstr>
      <vt:lpstr>PowerPoint 프레젠테이션</vt:lpstr>
      <vt:lpstr>PowerPoint 프레젠테이션</vt:lpstr>
      <vt:lpstr>English Time 5-6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미래를 여는 영어교실  교재 활용 교수법</dc:title>
  <dc:creator>이 천호</dc:creator>
  <cp:lastModifiedBy>이 천호</cp:lastModifiedBy>
  <cp:revision>43</cp:revision>
  <dcterms:created xsi:type="dcterms:W3CDTF">2021-04-12T13:23:44Z</dcterms:created>
  <dcterms:modified xsi:type="dcterms:W3CDTF">2021-04-17T15:59:13Z</dcterms:modified>
</cp:coreProperties>
</file>